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906" r:id="rId2"/>
    <p:sldId id="910" r:id="rId3"/>
    <p:sldId id="1037" r:id="rId4"/>
    <p:sldId id="1028" r:id="rId5"/>
    <p:sldId id="1029" r:id="rId6"/>
    <p:sldId id="915" r:id="rId7"/>
    <p:sldId id="1039" r:id="rId8"/>
    <p:sldId id="1042" r:id="rId9"/>
    <p:sldId id="1043" r:id="rId10"/>
    <p:sldId id="290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E8F2E1"/>
    <a:srgbClr val="F4E2D4"/>
    <a:srgbClr val="786449"/>
    <a:srgbClr val="FBFAFA"/>
    <a:srgbClr val="EDCAAD"/>
    <a:srgbClr val="DDC5B0"/>
    <a:srgbClr val="EFC8A7"/>
    <a:srgbClr val="8AA4B6"/>
    <a:srgbClr val="9383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6314" autoAdjust="0"/>
  </p:normalViewPr>
  <p:slideViewPr>
    <p:cSldViewPr snapToGrid="0">
      <p:cViewPr varScale="1">
        <p:scale>
          <a:sx n="109" d="100"/>
          <a:sy n="109" d="100"/>
        </p:scale>
        <p:origin x="648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4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8CF96-EC30-4FFC-8224-2A4572F6B50E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EECA2-04B3-4D87-8746-324DA9A9C3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753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EECA2-04B3-4D87-8746-324DA9A9C30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713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40232-0C21-1DF7-7601-38FF23926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3FA255B-FE6A-A7EE-6198-2C764F5079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1BB909D-906C-0409-ED44-4D73CBDC1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D77CBE-B81D-22EA-B769-6C6005939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EECA2-04B3-4D87-8746-324DA9A9C30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54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5F953-E386-1F8C-AA63-B0E82340C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B78E1B5-3637-E267-31A7-6038A6C79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881BB82-334D-E124-12F1-A4F996221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A3E88-383A-B0C6-5575-12E0C2FC4A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EECA2-04B3-4D87-8746-324DA9A9C30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18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688F9-CD5E-D604-A172-0E60BD537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36CD6B2-7B3A-452F-5AED-3E3105C9B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1DB9E55-527E-8C3D-54EA-101305B3D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1AC4F8-696D-221C-620B-BB138C242E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EECA2-04B3-4D87-8746-324DA9A9C30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818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B9264-1296-A836-C768-088E0E95D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307C8BF-6B8C-6DE0-35B1-D3FED71360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6ECA1A2-1304-9DFC-1EC8-4BBFB8DFB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2CC755-6A76-B5D9-33A2-896EF6C811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EECA2-04B3-4D87-8746-324DA9A9C30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528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03B83-FCD5-CB17-7984-6F83A2745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8B99934-4366-ED56-5B8F-8E555CA7AA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3B85214-2553-0929-05AA-6E263F451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621FDB-CBF6-F4C4-48E4-A27F73837C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EECA2-04B3-4D87-8746-324DA9A9C30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28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22897-0957-5C7D-596B-DCDFFFCF4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5F659E9-0124-C288-3213-09B08D08E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CBD90E5-E9DF-A32A-BB29-B1B12C113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0F7144-7413-2D5B-A5F0-330B1077DF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EECA2-04B3-4D87-8746-324DA9A9C30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98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:\360安全浏览器下载\51miz-E1110527-718DE4BD-3840x2194.jpg51miz-E1110527-718DE4BD-3840x219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181" t="21320" r="10267" b="14930"/>
          <a:stretch>
            <a:fillRect/>
          </a:stretch>
        </p:blipFill>
        <p:spPr>
          <a:xfrm>
            <a:off x="-170815" y="-104775"/>
            <a:ext cx="12722225" cy="7000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360安全浏览器下载\51miz-E1110527-718DE4BD-3840x2194.jpg51miz-E1110527-718DE4BD-3840x219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181" t="20123" r="9114" b="14479"/>
          <a:stretch>
            <a:fillRect/>
          </a:stretch>
        </p:blipFill>
        <p:spPr>
          <a:xfrm>
            <a:off x="-170815" y="-236220"/>
            <a:ext cx="12927330" cy="7181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360安全浏览器下载\51miz-E1110527-718DE4BD-3840x2194.jpg51miz-E1110527-718DE4BD-3840x219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7646" t="19255" r="11285" b="15346"/>
          <a:stretch>
            <a:fillRect/>
          </a:stretch>
        </p:blipFill>
        <p:spPr>
          <a:xfrm>
            <a:off x="-266065" y="-331470"/>
            <a:ext cx="12636500" cy="718185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4559190" y="5709883"/>
            <a:ext cx="3073616" cy="566861"/>
            <a:chOff x="4559188" y="5709883"/>
            <a:chExt cx="3073616" cy="566861"/>
          </a:xfrm>
        </p:grpSpPr>
        <p:sp>
          <p:nvSpPr>
            <p:cNvPr id="16" name="矩形 15"/>
            <p:cNvSpPr/>
            <p:nvPr/>
          </p:nvSpPr>
          <p:spPr>
            <a:xfrm>
              <a:off x="4559188" y="5968967"/>
              <a:ext cx="30736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endParaRPr lang="zh-CN" altLang="en-US" sz="1400" dirty="0">
                <a:solidFill>
                  <a:srgbClr val="786449">
                    <a:alpha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867003" y="5709883"/>
              <a:ext cx="24579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endParaRPr lang="zh-CN" altLang="en-US" sz="1400" dirty="0">
                <a:solidFill>
                  <a:srgbClr val="786449">
                    <a:alpha val="50000"/>
                  </a:srgb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>
            <a:spLocks/>
          </p:cNvSpPr>
          <p:nvPr/>
        </p:nvSpPr>
        <p:spPr>
          <a:xfrm>
            <a:off x="2198222" y="2182505"/>
            <a:ext cx="7795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rgbClr val="7B664B"/>
                </a:solidFill>
                <a:cs typeface="+mn-ea"/>
                <a:sym typeface="+mn-lt"/>
              </a:rPr>
              <a:t>龍舟</a:t>
            </a:r>
            <a:endParaRPr lang="en-US" altLang="zh-TW" sz="6000" dirty="0">
              <a:solidFill>
                <a:srgbClr val="7B664B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73139" y="2970408"/>
            <a:ext cx="544572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solidFill>
                  <a:srgbClr val="EEEAE7">
                    <a:alpha val="80000"/>
                  </a:srgbClr>
                </a:solidFill>
                <a:latin typeface="Segoe Script" panose="030B0504020000000003" pitchFamily="66" charset="0"/>
                <a:cs typeface="+mn-ea"/>
                <a:sym typeface="+mn-lt"/>
              </a:rPr>
              <a:t>Chapter</a:t>
            </a:r>
            <a:endParaRPr lang="zh-CN" altLang="en-US" sz="8800" dirty="0">
              <a:solidFill>
                <a:srgbClr val="EEEAE7">
                  <a:alpha val="80000"/>
                </a:srgbClr>
              </a:solidFill>
              <a:latin typeface="Segoe Script" panose="030B0504020000000003" pitchFamily="66" charset="0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19538" y="2563784"/>
            <a:ext cx="43529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dirty="0">
                <a:solidFill>
                  <a:srgbClr val="786449"/>
                </a:solidFill>
                <a:cs typeface="+mn-ea"/>
                <a:sym typeface="+mn-lt"/>
              </a:rPr>
              <a:t>     </a:t>
            </a:r>
            <a:r>
              <a:rPr lang="en-US" altLang="zh-TW" sz="9600" dirty="0">
                <a:solidFill>
                  <a:srgbClr val="786449"/>
                </a:solidFill>
                <a:cs typeface="+mn-ea"/>
                <a:sym typeface="+mn-lt"/>
              </a:rPr>
              <a:t>END</a:t>
            </a:r>
            <a:endParaRPr lang="en-US" altLang="zh-TW" sz="7200" dirty="0">
              <a:solidFill>
                <a:srgbClr val="786449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821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73139" y="2955894"/>
            <a:ext cx="544572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solidFill>
                  <a:srgbClr val="EEEAE7">
                    <a:alpha val="80000"/>
                  </a:srgbClr>
                </a:solidFill>
                <a:latin typeface="Segoe Script" panose="030B0504020000000003" pitchFamily="66" charset="0"/>
                <a:cs typeface="+mn-ea"/>
                <a:sym typeface="+mn-lt"/>
              </a:rPr>
              <a:t>Chapter</a:t>
            </a:r>
            <a:endParaRPr lang="zh-CN" altLang="en-US" sz="8800" dirty="0">
              <a:solidFill>
                <a:srgbClr val="EEEAE7">
                  <a:alpha val="80000"/>
                </a:srgbClr>
              </a:solidFill>
              <a:latin typeface="Segoe Script" panose="030B0504020000000003" pitchFamily="66" charset="0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391060" y="2011239"/>
            <a:ext cx="1409880" cy="1409880"/>
            <a:chOff x="5527949" y="1826778"/>
            <a:chExt cx="1136102" cy="1136102"/>
          </a:xfrm>
        </p:grpSpPr>
        <p:sp>
          <p:nvSpPr>
            <p:cNvPr id="2" name="圆角矩形 1"/>
            <p:cNvSpPr/>
            <p:nvPr/>
          </p:nvSpPr>
          <p:spPr>
            <a:xfrm>
              <a:off x="5527949" y="1826778"/>
              <a:ext cx="1136102" cy="1136102"/>
            </a:xfrm>
            <a:prstGeom prst="roundRect">
              <a:avLst/>
            </a:prstGeom>
            <a:solidFill>
              <a:srgbClr val="8AA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5663032" y="2140989"/>
              <a:ext cx="865937" cy="679681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Segoe Script" panose="030B0504020000000003" pitchFamily="66" charset="0"/>
                  <a:cs typeface="+mn-ea"/>
                  <a:sym typeface="+mn-lt"/>
                </a:rPr>
                <a:t>01</a:t>
              </a:r>
              <a:endParaRPr lang="zh-CN" altLang="en-US" sz="4400" dirty="0">
                <a:solidFill>
                  <a:schemeClr val="bg1"/>
                </a:solidFill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25149" y="3811049"/>
            <a:ext cx="111417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786449"/>
                </a:solidFill>
                <a:cs typeface="+mn-ea"/>
              </a:defRPr>
            </a:lvl1pPr>
          </a:lstStyle>
          <a:p>
            <a:r>
              <a:rPr lang="en-US" altLang="zh-TW" dirty="0"/>
              <a:t>2D Human Pose Estimation</a:t>
            </a:r>
          </a:p>
          <a:p>
            <a:r>
              <a:rPr lang="zh-TW" altLang="en-US" dirty="0"/>
              <a:t>用於龍舟</a:t>
            </a:r>
            <a:endParaRPr lang="en-US" altLang="zh-TW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E9AD8-EFB9-1AD7-C52C-8AAF4EC8A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1AF8CA2E-F7CF-84D5-B5BE-E8EBFF4BFA46}"/>
              </a:ext>
            </a:extLst>
          </p:cNvPr>
          <p:cNvSpPr txBox="1"/>
          <p:nvPr/>
        </p:nvSpPr>
        <p:spPr>
          <a:xfrm>
            <a:off x="918363" y="735955"/>
            <a:ext cx="5702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dirty="0">
                <a:solidFill>
                  <a:srgbClr val="786449"/>
                </a:solidFill>
                <a:cs typeface="+mn-ea"/>
              </a:rPr>
              <a:t>2D Human Pose Estimation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9D2CEAD-428B-7390-6FCB-54A45C34BAB2}"/>
              </a:ext>
            </a:extLst>
          </p:cNvPr>
          <p:cNvSpPr txBox="1"/>
          <p:nvPr/>
        </p:nvSpPr>
        <p:spPr>
          <a:xfrm>
            <a:off x="918363" y="1443841"/>
            <a:ext cx="825201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目前主流多人姿態估計的方法通常都採用兩階段流程（</a:t>
            </a:r>
            <a:r>
              <a:rPr lang="en-US" altLang="zh-TW" dirty="0"/>
              <a:t>Top-down approach</a:t>
            </a:r>
            <a:r>
              <a:rPr lang="zh-TW" altLang="en-US" dirty="0"/>
              <a:t>）</a:t>
            </a:r>
            <a:endParaRPr lang="en-US" altLang="zh-TW" dirty="0"/>
          </a:p>
          <a:p>
            <a:r>
              <a:rPr lang="zh-TW" altLang="en-US" dirty="0"/>
              <a:t>一、先偵測所有人的位置（</a:t>
            </a:r>
            <a:r>
              <a:rPr lang="en-US" altLang="zh-TW" dirty="0"/>
              <a:t>bounding boxes</a:t>
            </a:r>
            <a:r>
              <a:rPr lang="zh-TW" altLang="en-US" dirty="0"/>
              <a:t>）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使用人偵測模型（例如：</a:t>
            </a:r>
            <a:r>
              <a:rPr lang="en-US" altLang="zh-TW" dirty="0"/>
              <a:t>YOLO</a:t>
            </a:r>
            <a:r>
              <a:rPr lang="zh-TW" altLang="en-US" dirty="0"/>
              <a:t>、</a:t>
            </a:r>
            <a:r>
              <a:rPr lang="en-US" altLang="zh-TW" dirty="0"/>
              <a:t>Faster R-CNN</a:t>
            </a:r>
            <a:r>
              <a:rPr lang="zh-TW" altLang="en-US" dirty="0"/>
              <a:t>、</a:t>
            </a:r>
            <a:r>
              <a:rPr lang="en-US" altLang="zh-TW" dirty="0" err="1"/>
              <a:t>RTMDet</a:t>
            </a:r>
            <a:r>
              <a:rPr lang="zh-TW" altLang="en-US" dirty="0"/>
              <a:t>、</a:t>
            </a:r>
            <a:r>
              <a:rPr lang="en-US" altLang="zh-TW" dirty="0"/>
              <a:t>Grounding DINO </a:t>
            </a:r>
            <a:r>
              <a:rPr lang="zh-TW" altLang="en-US" dirty="0"/>
              <a:t>等）對輸入影像進行人檢測。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這一步會產出每個人的位置（通常是矩形框 </a:t>
            </a:r>
            <a:r>
              <a:rPr lang="en-US" altLang="zh-TW" dirty="0" err="1"/>
              <a:t>bbox</a:t>
            </a:r>
            <a:r>
              <a:rPr lang="zh-TW" altLang="en-US" dirty="0"/>
              <a:t>）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二、針對每個人裁切出來的區域，再做人體關鍵點估計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使用 </a:t>
            </a:r>
            <a:r>
              <a:rPr lang="en-US" altLang="zh-TW" dirty="0" err="1"/>
              <a:t>ViTPose</a:t>
            </a:r>
            <a:r>
              <a:rPr lang="zh-TW" altLang="en-US" dirty="0"/>
              <a:t>、</a:t>
            </a:r>
            <a:r>
              <a:rPr lang="en-US" altLang="zh-TW" dirty="0" err="1"/>
              <a:t>HRNet</a:t>
            </a:r>
            <a:r>
              <a:rPr lang="zh-TW" altLang="en-US" dirty="0"/>
              <a:t>、</a:t>
            </a:r>
            <a:r>
              <a:rPr lang="en-US" altLang="zh-TW" dirty="0" err="1"/>
              <a:t>SimpleBaseline</a:t>
            </a:r>
            <a:r>
              <a:rPr lang="en-US" altLang="zh-TW" dirty="0"/>
              <a:t> </a:t>
            </a:r>
            <a:r>
              <a:rPr lang="zh-TW" altLang="en-US" dirty="0"/>
              <a:t>等姿態模型，對每個 </a:t>
            </a:r>
            <a:r>
              <a:rPr lang="en-US" altLang="zh-TW" dirty="0" err="1"/>
              <a:t>bbox</a:t>
            </a:r>
            <a:r>
              <a:rPr lang="en-US" altLang="zh-TW" dirty="0"/>
              <a:t> </a:t>
            </a:r>
            <a:r>
              <a:rPr lang="zh-TW" altLang="en-US" dirty="0"/>
              <a:t>區域進行關鍵點預測。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每一個 </a:t>
            </a:r>
            <a:r>
              <a:rPr lang="en-US" altLang="zh-TW" dirty="0" err="1"/>
              <a:t>bbox</a:t>
            </a:r>
            <a:r>
              <a:rPr lang="en-US" altLang="zh-TW" dirty="0"/>
              <a:t> </a:t>
            </a:r>
            <a:r>
              <a:rPr lang="zh-TW" altLang="en-US" dirty="0"/>
              <a:t>都會得到一組 </a:t>
            </a:r>
            <a:r>
              <a:rPr lang="en-US" altLang="zh-TW" dirty="0"/>
              <a:t>2D </a:t>
            </a:r>
            <a:r>
              <a:rPr lang="en-US" altLang="zh-TW" dirty="0" err="1"/>
              <a:t>keypoints</a:t>
            </a:r>
            <a:r>
              <a:rPr lang="zh-TW" altLang="en-US" dirty="0"/>
              <a:t>（例如 </a:t>
            </a:r>
            <a:r>
              <a:rPr lang="en-US" altLang="zh-TW" dirty="0"/>
              <a:t>17 </a:t>
            </a:r>
            <a:r>
              <a:rPr lang="zh-TW" altLang="en-US" dirty="0"/>
              <a:t>點 </a:t>
            </a:r>
            <a:r>
              <a:rPr lang="en-US" altLang="zh-TW" dirty="0"/>
              <a:t>COCO </a:t>
            </a:r>
            <a:r>
              <a:rPr lang="zh-TW" altLang="en-US" dirty="0"/>
              <a:t>格式）。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Bottom-up Pose Estimation</a:t>
            </a:r>
            <a:r>
              <a:rPr lang="zh-TW" altLang="en-US" dirty="0"/>
              <a:t>（</a:t>
            </a:r>
            <a:r>
              <a:rPr lang="en-US" altLang="zh-TW" dirty="0" err="1"/>
              <a:t>OpenPose</a:t>
            </a:r>
            <a:r>
              <a:rPr lang="zh-TW" altLang="en-US" dirty="0"/>
              <a:t>、</a:t>
            </a:r>
            <a:r>
              <a:rPr lang="en-US" altLang="zh-TW" dirty="0" err="1"/>
              <a:t>HigherHRNet</a:t>
            </a:r>
            <a:r>
              <a:rPr lang="zh-TW" altLang="en-US" dirty="0"/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直接在整張圖片上同時預測所有關鍵點，然後再把屬於同一個人的點「群組」起來。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優點：效能好（一次就處理多人）。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缺點：準確度通常比 </a:t>
            </a:r>
            <a:r>
              <a:rPr lang="en-US" altLang="zh-TW" dirty="0"/>
              <a:t>Top-down </a:t>
            </a:r>
            <a:r>
              <a:rPr lang="zh-TW" altLang="en-US" dirty="0"/>
              <a:t>差。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630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9C39E-2426-6474-C40D-E6F940C65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94224592-C7B6-30E3-BCDB-5DF5BEB97AB7}"/>
              </a:ext>
            </a:extLst>
          </p:cNvPr>
          <p:cNvSpPr txBox="1"/>
          <p:nvPr/>
        </p:nvSpPr>
        <p:spPr>
          <a:xfrm>
            <a:off x="4618676" y="735955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786449"/>
                </a:solidFill>
                <a:cs typeface="+mn-ea"/>
                <a:sym typeface="+mn-lt"/>
              </a:rPr>
              <a:t>常見方法比較</a:t>
            </a:r>
            <a:endParaRPr lang="zh-CN" altLang="en-US" sz="3600" dirty="0">
              <a:solidFill>
                <a:srgbClr val="786449"/>
              </a:solidFill>
              <a:cs typeface="+mn-ea"/>
              <a:sym typeface="+mn-lt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155C503-DD1D-4933-AE7B-6A64D638C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881641"/>
              </p:ext>
            </p:extLst>
          </p:nvPr>
        </p:nvGraphicFramePr>
        <p:xfrm>
          <a:off x="1782174" y="1710677"/>
          <a:ext cx="8627652" cy="4411368"/>
        </p:xfrm>
        <a:graphic>
          <a:graphicData uri="http://schemas.openxmlformats.org/drawingml/2006/table">
            <a:tbl>
              <a:tblPr/>
              <a:tblGrid>
                <a:gridCol w="1437942">
                  <a:extLst>
                    <a:ext uri="{9D8B030D-6E8A-4147-A177-3AD203B41FA5}">
                      <a16:colId xmlns:a16="http://schemas.microsoft.com/office/drawing/2014/main" val="3471101191"/>
                    </a:ext>
                  </a:extLst>
                </a:gridCol>
                <a:gridCol w="1437942">
                  <a:extLst>
                    <a:ext uri="{9D8B030D-6E8A-4147-A177-3AD203B41FA5}">
                      <a16:colId xmlns:a16="http://schemas.microsoft.com/office/drawing/2014/main" val="3086252196"/>
                    </a:ext>
                  </a:extLst>
                </a:gridCol>
                <a:gridCol w="1437942">
                  <a:extLst>
                    <a:ext uri="{9D8B030D-6E8A-4147-A177-3AD203B41FA5}">
                      <a16:colId xmlns:a16="http://schemas.microsoft.com/office/drawing/2014/main" val="1944786389"/>
                    </a:ext>
                  </a:extLst>
                </a:gridCol>
                <a:gridCol w="1437942">
                  <a:extLst>
                    <a:ext uri="{9D8B030D-6E8A-4147-A177-3AD203B41FA5}">
                      <a16:colId xmlns:a16="http://schemas.microsoft.com/office/drawing/2014/main" val="687281707"/>
                    </a:ext>
                  </a:extLst>
                </a:gridCol>
                <a:gridCol w="1437942">
                  <a:extLst>
                    <a:ext uri="{9D8B030D-6E8A-4147-A177-3AD203B41FA5}">
                      <a16:colId xmlns:a16="http://schemas.microsoft.com/office/drawing/2014/main" val="1003418495"/>
                    </a:ext>
                  </a:extLst>
                </a:gridCol>
                <a:gridCol w="1437942">
                  <a:extLst>
                    <a:ext uri="{9D8B030D-6E8A-4147-A177-3AD203B41FA5}">
                      <a16:colId xmlns:a16="http://schemas.microsoft.com/office/drawing/2014/main" val="2648508438"/>
                    </a:ext>
                  </a:extLst>
                </a:gridCol>
              </a:tblGrid>
              <a:tr h="525161">
                <a:tc>
                  <a:txBody>
                    <a:bodyPr/>
                    <a:lstStyle/>
                    <a:p>
                      <a:r>
                        <a:rPr lang="zh-TW" altLang="en-US" sz="1500" dirty="0"/>
                        <a:t>模型 </a:t>
                      </a:r>
                      <a:r>
                        <a:rPr lang="en-US" altLang="zh-TW" sz="1500" dirty="0"/>
                        <a:t>/ </a:t>
                      </a:r>
                      <a:r>
                        <a:rPr lang="zh-TW" altLang="en-US" sz="1500" dirty="0"/>
                        <a:t>工具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 dirty="0"/>
                        <a:t>類型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 dirty="0"/>
                        <a:t>精確度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 dirty="0"/>
                        <a:t>實時性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支援 </a:t>
                      </a:r>
                      <a:r>
                        <a:rPr lang="en-US" sz="1500"/>
                        <a:t>keypoints </a:t>
                      </a:r>
                      <a:r>
                        <a:rPr lang="zh-TW" altLang="en-US" sz="1500"/>
                        <a:t>數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適用情境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812300"/>
                  </a:ext>
                </a:extLst>
              </a:tr>
              <a:tr h="750231">
                <a:tc>
                  <a:txBody>
                    <a:bodyPr/>
                    <a:lstStyle/>
                    <a:p>
                      <a:r>
                        <a:rPr lang="en-US" sz="1500" b="1"/>
                        <a:t>RTMPose / RTMW3D</a:t>
                      </a:r>
                      <a:endParaRPr lang="en-US" sz="150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MMPose</a:t>
                      </a:r>
                      <a:r>
                        <a:rPr lang="en-US" sz="1500" dirty="0"/>
                        <a:t> </a:t>
                      </a:r>
                      <a:r>
                        <a:rPr lang="zh-TW" altLang="en-US" sz="1500" dirty="0"/>
                        <a:t>套件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極高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 dirty="0"/>
                        <a:t>很適中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Whole-body (133+)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 dirty="0"/>
                        <a:t>高準確度／多人體／實時場景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16282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r>
                        <a:rPr lang="en-US" sz="1500"/>
                        <a:t>ViTPose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Transformer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SOTA </a:t>
                      </a:r>
                      <a:r>
                        <a:rPr lang="zh-TW" altLang="en-US" sz="1500"/>
                        <a:t>領先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中偏高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COCO </a:t>
                      </a:r>
                      <a:r>
                        <a:rPr lang="zh-TW" altLang="en-US" sz="1500" dirty="0"/>
                        <a:t>類型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 dirty="0"/>
                        <a:t>精度優先／變形能力強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2540930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r>
                        <a:rPr lang="en-US" sz="1500"/>
                        <a:t>HRNet / HigherHRNet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Top-/Bottom-up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高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中等偏慢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17-key COCO，</a:t>
                      </a:r>
                      <a:r>
                        <a:rPr lang="zh-TW" altLang="en-US" sz="1500"/>
                        <a:t>更多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 dirty="0"/>
                        <a:t>需要高精度／</a:t>
                      </a:r>
                      <a:r>
                        <a:rPr lang="en-US" sz="1500" dirty="0"/>
                        <a:t>crowd </a:t>
                      </a:r>
                      <a:r>
                        <a:rPr lang="zh-TW" altLang="en-US" sz="1500" dirty="0"/>
                        <a:t>場景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423409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r>
                        <a:rPr lang="en-US" sz="1500"/>
                        <a:t>LitePose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邊緣裝置優化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穩定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很高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合適中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 dirty="0"/>
                        <a:t>嵌入式／低資源裝置場景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818317"/>
                  </a:ext>
                </a:extLst>
              </a:tr>
              <a:tr h="750231">
                <a:tc>
                  <a:txBody>
                    <a:bodyPr/>
                    <a:lstStyle/>
                    <a:p>
                      <a:r>
                        <a:rPr lang="en-US" sz="1500"/>
                        <a:t>AlphaPose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Top-down + Tracking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高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中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Whole-body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 dirty="0"/>
                        <a:t>圖像串流／ </a:t>
                      </a:r>
                      <a:r>
                        <a:rPr lang="en-US" sz="1500" dirty="0"/>
                        <a:t>tracking </a:t>
                      </a:r>
                      <a:r>
                        <a:rPr lang="zh-TW" altLang="en-US" sz="1500" dirty="0"/>
                        <a:t>整合應用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639729"/>
                  </a:ext>
                </a:extLst>
              </a:tr>
              <a:tr h="750231">
                <a:tc>
                  <a:txBody>
                    <a:bodyPr/>
                    <a:lstStyle/>
                    <a:p>
                      <a:r>
                        <a:rPr lang="en-US" sz="1500"/>
                        <a:t>MoveNet / BlazePose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TensorFlow／MediaPipe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好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/>
                        <a:t>極高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17 (MoveNet)／33 (BlazePose)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Mobile </a:t>
                      </a:r>
                      <a:r>
                        <a:rPr lang="zh-TW" altLang="en-US" sz="1500" dirty="0"/>
                        <a:t>即時／</a:t>
                      </a:r>
                      <a:r>
                        <a:rPr lang="en-US" sz="1500" dirty="0"/>
                        <a:t>fitness / AR </a:t>
                      </a:r>
                      <a:r>
                        <a:rPr lang="zh-TW" altLang="en-US" sz="1500" dirty="0"/>
                        <a:t>應用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963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0085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67162-5B41-3E15-1731-37531ECEF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E1B449CC-72F1-17AF-731C-3D83C6B79BEF}"/>
              </a:ext>
            </a:extLst>
          </p:cNvPr>
          <p:cNvSpPr txBox="1"/>
          <p:nvPr/>
        </p:nvSpPr>
        <p:spPr>
          <a:xfrm>
            <a:off x="1177102" y="735955"/>
            <a:ext cx="92083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/>
              <a:t>問題</a:t>
            </a:r>
            <a:r>
              <a:rPr lang="en-US" altLang="zh-TW" sz="2400" dirty="0"/>
              <a:t>:</a:t>
            </a:r>
            <a:r>
              <a:rPr lang="zh-TW" altLang="en-US" sz="2400" dirty="0">
                <a:sym typeface="+mn-lt"/>
              </a:rPr>
              <a:t>實際拍攝時人物太小，特定動作無法辨識到人的位置</a:t>
            </a:r>
            <a:r>
              <a:rPr lang="en-US" altLang="zh-TW" sz="2400" dirty="0">
                <a:sym typeface="+mn-lt"/>
              </a:rPr>
              <a:t>(YOLOv8)</a:t>
            </a:r>
            <a:br>
              <a:rPr lang="en-US" altLang="zh-TW" sz="2400" dirty="0">
                <a:sym typeface="+mn-lt"/>
              </a:rPr>
            </a:br>
            <a:endParaRPr lang="zh-CN" altLang="en-US" sz="2400" dirty="0"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5B14F0-954A-F114-008B-072BCA53A3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383" b="14266"/>
          <a:stretch>
            <a:fillRect/>
          </a:stretch>
        </p:blipFill>
        <p:spPr>
          <a:xfrm>
            <a:off x="1842843" y="4302037"/>
            <a:ext cx="8506313" cy="182000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B5B00DE-5208-5A1D-B44A-21097328B8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538" b="8767"/>
          <a:stretch>
            <a:fillRect/>
          </a:stretch>
        </p:blipFill>
        <p:spPr>
          <a:xfrm>
            <a:off x="1792654" y="1936284"/>
            <a:ext cx="8506313" cy="182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63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73139" y="2955894"/>
            <a:ext cx="544572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solidFill>
                  <a:srgbClr val="EEEAE7">
                    <a:alpha val="80000"/>
                  </a:srgbClr>
                </a:solidFill>
                <a:latin typeface="Segoe Script" panose="030B0504020000000003" pitchFamily="66" charset="0"/>
                <a:cs typeface="+mn-ea"/>
                <a:sym typeface="+mn-lt"/>
              </a:rPr>
              <a:t>Chapter</a:t>
            </a:r>
            <a:endParaRPr lang="zh-CN" altLang="en-US" sz="8800" dirty="0">
              <a:solidFill>
                <a:srgbClr val="EEEAE7">
                  <a:alpha val="80000"/>
                </a:srgbClr>
              </a:solidFill>
              <a:latin typeface="Segoe Script" panose="030B0504020000000003" pitchFamily="66" charset="0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391060" y="2011239"/>
            <a:ext cx="1409880" cy="1409880"/>
            <a:chOff x="5527949" y="1826778"/>
            <a:chExt cx="1136102" cy="1136102"/>
          </a:xfrm>
          <a:solidFill>
            <a:srgbClr val="EDCAAD"/>
          </a:solidFill>
        </p:grpSpPr>
        <p:sp>
          <p:nvSpPr>
            <p:cNvPr id="2" name="圆角矩形 1"/>
            <p:cNvSpPr/>
            <p:nvPr/>
          </p:nvSpPr>
          <p:spPr>
            <a:xfrm>
              <a:off x="5527949" y="1826778"/>
              <a:ext cx="1136102" cy="1136102"/>
            </a:xfrm>
            <a:prstGeom prst="roundRect">
              <a:avLst/>
            </a:prstGeom>
            <a:solidFill>
              <a:srgbClr val="EFC8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5663032" y="2140989"/>
              <a:ext cx="875634" cy="685988"/>
            </a:xfrm>
            <a:prstGeom prst="round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Segoe Script" panose="030B0504020000000003" pitchFamily="66" charset="0"/>
                  <a:cs typeface="+mn-ea"/>
                  <a:sym typeface="+mn-lt"/>
                </a:rPr>
                <a:t>02</a:t>
              </a:r>
              <a:endParaRPr lang="zh-CN" altLang="en-US" sz="4400" dirty="0">
                <a:solidFill>
                  <a:schemeClr val="bg1"/>
                </a:solidFill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231649" y="3740724"/>
            <a:ext cx="7728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rgbClr val="786449"/>
                </a:solidFill>
                <a:cs typeface="+mn-ea"/>
              </a:rPr>
              <a:t>划槳分析</a:t>
            </a:r>
            <a:endParaRPr lang="zh-CN" altLang="en-US" sz="4400" dirty="0">
              <a:solidFill>
                <a:srgbClr val="786449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2228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EE8A-8A44-FE75-2F31-41144131D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CCB25BD1-B961-A28E-B2B6-CF59E83942A0}"/>
              </a:ext>
            </a:extLst>
          </p:cNvPr>
          <p:cNvSpPr txBox="1"/>
          <p:nvPr/>
        </p:nvSpPr>
        <p:spPr>
          <a:xfrm>
            <a:off x="918363" y="735955"/>
            <a:ext cx="4439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方法一</a:t>
            </a:r>
            <a:r>
              <a:rPr lang="en-US" altLang="zh-TW" sz="3600" dirty="0"/>
              <a:t>:</a:t>
            </a:r>
            <a:r>
              <a:rPr lang="zh-TW" altLang="en-US" sz="3600" dirty="0"/>
              <a:t>直接使用手腕</a:t>
            </a:r>
            <a:endParaRPr lang="en-US" altLang="zh-TW" sz="36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6DCB9BF-C7BF-ACE0-05F6-182866A04711}"/>
              </a:ext>
            </a:extLst>
          </p:cNvPr>
          <p:cNvSpPr txBox="1"/>
          <p:nvPr/>
        </p:nvSpPr>
        <p:spPr>
          <a:xfrm>
            <a:off x="918362" y="1443841"/>
            <a:ext cx="59093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現有的</a:t>
            </a:r>
            <a:r>
              <a:rPr lang="en-US" altLang="zh-TW" dirty="0"/>
              <a:t>2D Human Pose Estimation</a:t>
            </a:r>
            <a:r>
              <a:rPr lang="zh-TW" altLang="en-US" dirty="0"/>
              <a:t>的方法只有手腕的部分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優點</a:t>
            </a:r>
            <a:r>
              <a:rPr lang="en-US" altLang="zh-TW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可以直接使用現有的模型，比較方便且穩定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已有</a:t>
            </a:r>
            <a:r>
              <a:rPr lang="en-US" altLang="zh-TW" dirty="0"/>
              <a:t>paper</a:t>
            </a:r>
            <a:r>
              <a:rPr lang="zh-TW" altLang="en-US" dirty="0"/>
              <a:t>是直接使用手腕分析</a:t>
            </a:r>
            <a:endParaRPr lang="en-US" altLang="zh-TW" dirty="0"/>
          </a:p>
          <a:p>
            <a:r>
              <a:rPr lang="en-US" altLang="zh-TW" dirty="0"/>
              <a:t>(Motion Analysis for Dragon Boat Athlete Using Deep Neural Networks)</a:t>
            </a:r>
          </a:p>
          <a:p>
            <a:endParaRPr lang="en-US" altLang="zh-TW" dirty="0"/>
          </a:p>
          <a:p>
            <a:r>
              <a:rPr lang="zh-TW" altLang="en-US" dirty="0"/>
              <a:t>缺點</a:t>
            </a:r>
            <a:r>
              <a:rPr lang="en-US" altLang="zh-TW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手腕跟槳的位置還是有差異的，可能影響分析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6C92B7-B727-4AEE-6832-5AF18FAFE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700" y="1328962"/>
            <a:ext cx="5364300" cy="336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5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AB539-751E-7A6C-6B5F-9A51D3C77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171BA290-A2B8-B074-914E-C1596EC0F38A}"/>
              </a:ext>
            </a:extLst>
          </p:cNvPr>
          <p:cNvSpPr txBox="1"/>
          <p:nvPr/>
        </p:nvSpPr>
        <p:spPr>
          <a:xfrm>
            <a:off x="918363" y="735955"/>
            <a:ext cx="5824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方法二</a:t>
            </a:r>
            <a:r>
              <a:rPr lang="en-US" altLang="zh-TW" sz="3600" dirty="0"/>
              <a:t>:</a:t>
            </a:r>
            <a:r>
              <a:rPr lang="zh-TW" altLang="en-US" sz="3600" dirty="0"/>
              <a:t>使用關節點推論位置</a:t>
            </a:r>
            <a:endParaRPr lang="en-US" altLang="zh-TW" sz="36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6B88FC-6253-0E3F-6270-E35ADBBF9FEC}"/>
              </a:ext>
            </a:extLst>
          </p:cNvPr>
          <p:cNvSpPr txBox="1"/>
          <p:nvPr/>
        </p:nvSpPr>
        <p:spPr>
          <a:xfrm>
            <a:off x="918362" y="1443841"/>
            <a:ext cx="59093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使用手腕和其他關節點去推論槳的位置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優點</a:t>
            </a:r>
            <a:r>
              <a:rPr lang="en-US" altLang="zh-TW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可以直接使用現有的模型，比較方便且穩定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減少了手腕跟槳的位置的差異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缺點</a:t>
            </a:r>
            <a:r>
              <a:rPr lang="en-US" altLang="zh-TW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需要依賴</a:t>
            </a:r>
            <a:r>
              <a:rPr lang="en-US" altLang="zh-TW" dirty="0"/>
              <a:t>2D Human Pose Estimation</a:t>
            </a:r>
            <a:r>
              <a:rPr lang="zh-TW" altLang="en-US" dirty="0"/>
              <a:t>方法的準確性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需要使用多個關節點，導致推論結果不穩定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162CA7-FD35-465C-0B12-7E9A83BF5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393" y="735955"/>
            <a:ext cx="5557077" cy="384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46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EE4D2-C468-74AA-C992-6E10EA2C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53B84F53-9B9D-2438-52EC-BEA4DA0E234C}"/>
              </a:ext>
            </a:extLst>
          </p:cNvPr>
          <p:cNvSpPr txBox="1"/>
          <p:nvPr/>
        </p:nvSpPr>
        <p:spPr>
          <a:xfrm>
            <a:off x="918363" y="735955"/>
            <a:ext cx="5824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方法三</a:t>
            </a:r>
            <a:r>
              <a:rPr lang="en-US" altLang="zh-TW" sz="3600" dirty="0"/>
              <a:t>:</a:t>
            </a:r>
            <a:r>
              <a:rPr lang="zh-TW" altLang="en-US" sz="3600" dirty="0"/>
              <a:t>訓練找槳位置的模型</a:t>
            </a:r>
            <a:endParaRPr lang="en-US" altLang="zh-TW" sz="36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AB3DE59-5B26-9326-53B6-7631C6E69E0E}"/>
              </a:ext>
            </a:extLst>
          </p:cNvPr>
          <p:cNvSpPr txBox="1"/>
          <p:nvPr/>
        </p:nvSpPr>
        <p:spPr>
          <a:xfrm>
            <a:off x="918362" y="1443841"/>
            <a:ext cx="59093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標記槳的位置，並設計模型用於尋找獎的位置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優點</a:t>
            </a:r>
            <a:r>
              <a:rPr lang="en-US" altLang="zh-TW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直接有槳的位置，後續分析會較為容易且直觀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缺點</a:t>
            </a:r>
            <a:r>
              <a:rPr lang="en-US" altLang="zh-TW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需要花時間去製作資料集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無法知曉結果的好壞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CD84B7-2259-BF64-AEF8-8BA6DB807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967" y="735954"/>
            <a:ext cx="5849748" cy="3035945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1DDD4307-0726-1F71-D5BF-BD129C494888}"/>
              </a:ext>
            </a:extLst>
          </p:cNvPr>
          <p:cNvSpPr/>
          <p:nvPr/>
        </p:nvSpPr>
        <p:spPr>
          <a:xfrm>
            <a:off x="11216488" y="3188085"/>
            <a:ext cx="114300" cy="13188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196FF61-9684-C3C3-E56C-0EF9FEAD89C4}"/>
              </a:ext>
            </a:extLst>
          </p:cNvPr>
          <p:cNvCxnSpPr>
            <a:cxnSpLocks/>
            <a:stCxn id="8" idx="2"/>
            <a:endCxn id="7" idx="3"/>
          </p:cNvCxnSpPr>
          <p:nvPr/>
        </p:nvCxnSpPr>
        <p:spPr>
          <a:xfrm flipH="1" flipV="1">
            <a:off x="7312888" y="3225484"/>
            <a:ext cx="3903600" cy="28543"/>
          </a:xfrm>
          <a:prstGeom prst="line">
            <a:avLst/>
          </a:prstGeom>
          <a:ln w="3492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893BFFC-F2F2-B9CD-2283-4B00CC835D02}"/>
              </a:ext>
            </a:extLst>
          </p:cNvPr>
          <p:cNvCxnSpPr>
            <a:cxnSpLocks/>
          </p:cNvCxnSpPr>
          <p:nvPr/>
        </p:nvCxnSpPr>
        <p:spPr>
          <a:xfrm flipH="1">
            <a:off x="7353299" y="1883893"/>
            <a:ext cx="1764323" cy="1304192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>
            <a:extLst>
              <a:ext uri="{FF2B5EF4-FFF2-40B4-BE49-F238E27FC236}">
                <a16:creationId xmlns:a16="http://schemas.microsoft.com/office/drawing/2014/main" id="{4F1CF06F-6443-6568-8DBF-8296AC5C2FB0}"/>
              </a:ext>
            </a:extLst>
          </p:cNvPr>
          <p:cNvSpPr/>
          <p:nvPr/>
        </p:nvSpPr>
        <p:spPr>
          <a:xfrm>
            <a:off x="7296149" y="3112914"/>
            <a:ext cx="114300" cy="13188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/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724FE361-06C6-50A9-FB7F-B8A3671B999B}"/>
              </a:ext>
            </a:extLst>
          </p:cNvPr>
          <p:cNvSpPr/>
          <p:nvPr/>
        </p:nvSpPr>
        <p:spPr>
          <a:xfrm>
            <a:off x="9060472" y="1808722"/>
            <a:ext cx="114300" cy="13188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588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rbj13ew">
      <a:majorFont>
        <a:latin typeface="Segoe UI"/>
        <a:ea typeface="全字库正楷体"/>
        <a:cs typeface=""/>
      </a:majorFont>
      <a:minorFont>
        <a:latin typeface="Segoe UI"/>
        <a:ea typeface="全字库正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15496</TotalTime>
  <Words>535</Words>
  <Application>Microsoft Office PowerPoint</Application>
  <PresentationFormat>寬螢幕</PresentationFormat>
  <Paragraphs>108</Paragraphs>
  <Slides>10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等线</vt:lpstr>
      <vt:lpstr>Arial</vt:lpstr>
      <vt:lpstr>Segoe Script</vt:lpstr>
      <vt:lpstr>Segoe UI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吳秉杰</cp:lastModifiedBy>
  <cp:revision>195</cp:revision>
  <dcterms:created xsi:type="dcterms:W3CDTF">2020-10-26T01:57:00Z</dcterms:created>
  <dcterms:modified xsi:type="dcterms:W3CDTF">2025-07-24T09:46:09Z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